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317" r:id="rId2"/>
    <p:sldId id="318" r:id="rId3"/>
    <p:sldId id="319" r:id="rId4"/>
    <p:sldId id="320" r:id="rId5"/>
    <p:sldId id="321" r:id="rId6"/>
    <p:sldId id="322" r:id="rId7"/>
    <p:sldId id="334" r:id="rId8"/>
    <p:sldId id="335" r:id="rId9"/>
    <p:sldId id="344" r:id="rId10"/>
    <p:sldId id="323" r:id="rId11"/>
    <p:sldId id="325" r:id="rId12"/>
    <p:sldId id="336" r:id="rId13"/>
    <p:sldId id="345" r:id="rId14"/>
    <p:sldId id="346" r:id="rId15"/>
    <p:sldId id="347" r:id="rId16"/>
    <p:sldId id="348" r:id="rId17"/>
    <p:sldId id="337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8" r:id="rId26"/>
    <p:sldId id="339" r:id="rId27"/>
    <p:sldId id="340" r:id="rId28"/>
    <p:sldId id="341" r:id="rId29"/>
    <p:sldId id="342" r:id="rId30"/>
    <p:sldId id="34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eresting CNN properties" id="{3FA42539-AC68-482E-9084-40F5B16D62C6}">
          <p14:sldIdLst>
            <p14:sldId id="317"/>
            <p14:sldId id="318"/>
            <p14:sldId id="319"/>
            <p14:sldId id="320"/>
            <p14:sldId id="321"/>
            <p14:sldId id="322"/>
            <p14:sldId id="334"/>
          </p14:sldIdLst>
        </p14:section>
        <p14:section name="Wait, they aren't _that_ good." id="{295AEAD6-4892-4EE8-B8F4-28A218BFC2D0}">
          <p14:sldIdLst>
            <p14:sldId id="335"/>
            <p14:sldId id="344"/>
            <p14:sldId id="323"/>
            <p14:sldId id="325"/>
            <p14:sldId id="336"/>
            <p14:sldId id="345"/>
            <p14:sldId id="346"/>
            <p14:sldId id="347"/>
            <p14:sldId id="348"/>
            <p14:sldId id="337"/>
          </p14:sldIdLst>
        </p14:section>
        <p14:section name="Still, some neat things" id="{0555AC94-1E38-4ED6-957C-1C3B5D7BDFF2}">
          <p14:sldIdLst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Style Transfer" id="{320F7536-08A8-4B67-8DCF-A67797F247D3}">
          <p14:sldIdLst>
            <p14:sldId id="338"/>
            <p14:sldId id="339"/>
            <p14:sldId id="340"/>
            <p14:sldId id="341"/>
            <p14:sldId id="342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5" autoAdjust="0"/>
    <p:restoredTop sz="68430" autoAdjust="0"/>
  </p:normalViewPr>
  <p:slideViewPr>
    <p:cSldViewPr snapToGrid="0">
      <p:cViewPr>
        <p:scale>
          <a:sx n="56" d="100"/>
          <a:sy n="56" d="100"/>
        </p:scale>
        <p:origin x="1824" y="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EE7D5-9FF1-4407-A7ED-7C41D8707D4D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562B9-0C9B-487D-A781-7574C08D2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scholar.google.com/scholar?q=Nguyen+Deep+neural+networks+are+easily+fooled:+High+confidence+predictions+for+unrecognizable+images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Activation = result of the convolution</a:t>
            </a:r>
          </a:p>
          <a:p>
            <a:endParaRPr lang="en-US" dirty="0"/>
          </a:p>
          <a:p>
            <a:r>
              <a:rPr lang="en-US" dirty="0"/>
              <a:t>Next, we do a forward pass using this image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 as input to the network to compute the activation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en-US" dirty="0"/>
              <a:t> caused by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dirty="0"/>
              <a:t> at some neuron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dirty="0"/>
              <a:t> somewhere in the middle of the network. Then we do a backward pass (performing backprop) to compute the gradient of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</a:t>
            </a:r>
            <a:r>
              <a:rPr lang="en-US" dirty="0"/>
              <a:t> with respect to earlier activations in the network. At the end of the backward pass we are left with the gradient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∂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)/∂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∂ai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(x)/∂x</a:t>
            </a:r>
            <a:r>
              <a:rPr lang="en-US" dirty="0"/>
              <a:t> , or how to change the color of each pixel to increase the activation of neuron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dirty="0"/>
              <a:t> . We do exactly that by adding a little fraction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dirty="0"/>
              <a:t> of that gradient to the image: </a:t>
            </a:r>
          </a:p>
          <a:p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←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⋅∂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)/∂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endParaRPr lang="en-US" dirty="0">
              <a:effectLst/>
            </a:endParaRPr>
          </a:p>
          <a:p>
            <a:endParaRPr lang="en-US" dirty="0"/>
          </a:p>
          <a:p>
            <a:r>
              <a:rPr lang="en-US" dirty="0"/>
              <a:t>We keep doing that repeatedly until we have an image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∗x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∗</a:t>
            </a:r>
            <a:r>
              <a:rPr lang="en-US" dirty="0"/>
              <a:t> that causes high activation of the neuron in question.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1C44-8468-42BA-A4C2-F2C6BCEA5D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28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https://blog.keras.io/the-limitations-of-deep-learning.html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51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9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Deep Neural</a:t>
            </a:r>
          </a:p>
          <a:p>
            <a:pPr lvl="0">
              <a:defRPr sz="1800"/>
            </a:pPr>
            <a:r>
              <a:rPr sz="2200"/>
              <a:t>Networks learn input-output mappings that are</a:t>
            </a:r>
          </a:p>
          <a:p>
            <a:pPr lvl="0">
              <a:defRPr sz="1800"/>
            </a:pPr>
            <a:r>
              <a:rPr sz="2200"/>
              <a:t>discontinuous to a significant extent. </a:t>
            </a:r>
          </a:p>
          <a:p>
            <a:pPr lvl="0">
              <a:defRPr sz="1800"/>
            </a:pPr>
            <a:r>
              <a:rPr sz="2200"/>
              <a:t> L-BFGS an optmization algorithm like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345566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types of images does this process produce? As we showed in a previous paper titled </a:t>
            </a:r>
            <a:r>
              <a:rPr lang="en-US" dirty="0">
                <a:hlinkClick r:id="rId3"/>
              </a:rPr>
              <a:t>Deep networks are easily fooled: high confidence predictions for unrecognizable images</a:t>
            </a:r>
            <a:r>
              <a:rPr lang="en-US" dirty="0"/>
              <a:t>, the results when this process is carried out on final-layer output neurons are images that the DNN thinks with near certainty are everyday objects, but that are completely unrecognizable as such. </a:t>
            </a:r>
          </a:p>
          <a:p>
            <a:endParaRPr lang="en-US" dirty="0"/>
          </a:p>
          <a:p>
            <a:r>
              <a:rPr lang="en-US" dirty="0"/>
              <a:t>Synthesizing images without regularization leads to “fooling images”: The DNN is near-certain all of these images are examples of the listed classes (over 99.6% certainty for the class listed under the image), but they are clearly not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http://www.cv-foundation.org/openaccess/content_cvpr_2015/papers/Nguyen_Deep_Neural_Networks_2015_CVPR_paper.pdf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EF1C44-8468-42BA-A4C2-F2C6BCEA5D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3213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</a:t>
            </a:r>
            <a:r>
              <a:rPr lang="en-US" dirty="0" err="1"/>
              <a:t>anthropormorphise</a:t>
            </a:r>
            <a:r>
              <a:rPr lang="en-US" dirty="0"/>
              <a:t> what is going on! Is not a general intelligence that can abstract.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562B9-0C9B-487D-A781-7574C08D21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3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4693" y="1741119"/>
            <a:ext cx="8614613" cy="1388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1">
                <a:solidFill>
                  <a:srgbClr val="6F2F9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376804" y="3924427"/>
            <a:ext cx="4390390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9421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341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9695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6206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35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4540" y="212547"/>
            <a:ext cx="7614919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2547" y="1037082"/>
            <a:ext cx="6236970" cy="3248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739" y="6663029"/>
            <a:ext cx="908050" cy="160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100"/>
              </a:lnSpc>
            </a:pPr>
            <a:r>
              <a:rPr dirty="0"/>
              <a:t>Andrej</a:t>
            </a:r>
            <a:r>
              <a:rPr spc="-85" dirty="0"/>
              <a:t> </a:t>
            </a:r>
            <a:r>
              <a:rPr spc="-5" dirty="0"/>
              <a:t>Karpathy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769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yosinski.com/deepvis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6199v4.pdf" TargetMode="External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http://arxiv.org/pdf/1412.1897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s://twitter.com/fchollet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hyperlink" Target="https://twitter.com/fchollet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hyperlink" Target="https://github.com/google/deepdream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DgPaCWJL7XI" TargetMode="External"/><Relationship Id="rId3" Type="http://schemas.openxmlformats.org/officeDocument/2006/relationships/hyperlink" Target="https://www.youtube.com/watch?v=oyxSerkkP4o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cjohnson/neural-styl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Relationship Id="rId7" Type="http://schemas.openxmlformats.org/officeDocument/2006/relationships/image" Target="../media/image41.jpg"/><Relationship Id="rId8" Type="http://schemas.openxmlformats.org/officeDocument/2006/relationships/image" Target="../media/image42.jpg"/><Relationship Id="rId9" Type="http://schemas.openxmlformats.org/officeDocument/2006/relationships/image" Target="../media/image4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sinski.com/deepvis" TargetMode="Externa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twitter.com/fchollet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515" y="1275683"/>
            <a:ext cx="7619999" cy="4937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4400" dirty="0"/>
              <a:t>Interesting CNN </a:t>
            </a:r>
            <a:r>
              <a:rPr lang="en-US" sz="4400" dirty="0" smtClean="0"/>
              <a:t>properties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/>
              <a:t>(</a:t>
            </a:r>
            <a:r>
              <a:rPr lang="en-US" sz="4400" dirty="0" smtClean="0"/>
              <a:t>more visualizing and fooling deep networks)</a:t>
            </a:r>
            <a:br>
              <a:rPr lang="en-US" sz="4400" dirty="0" smtClean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2800" i="1" dirty="0" smtClean="0"/>
              <a:t>…</a:t>
            </a:r>
            <a:r>
              <a:rPr lang="en-US" sz="2800" i="1" dirty="0"/>
              <a:t>slides </a:t>
            </a:r>
            <a:r>
              <a:rPr lang="en-US" sz="2800" i="1" dirty="0" smtClean="0"/>
              <a:t>and slide </a:t>
            </a:r>
            <a:r>
              <a:rPr lang="en-US" sz="2800" i="1" dirty="0"/>
              <a:t>ideas </a:t>
            </a:r>
            <a:r>
              <a:rPr lang="en-US" sz="2800" i="1" dirty="0" smtClean="0"/>
              <a:t>from </a:t>
            </a:r>
            <a:r>
              <a:rPr lang="en-US" sz="2800" i="1" dirty="0" err="1" smtClean="0"/>
              <a:t>Marc'Aurelio</a:t>
            </a:r>
            <a:r>
              <a:rPr lang="en-US" sz="2800" i="1" dirty="0" smtClean="0"/>
              <a:t> </a:t>
            </a:r>
            <a:r>
              <a:rPr lang="en-US" sz="2800" i="1" dirty="0" err="1"/>
              <a:t>Ranzato</a:t>
            </a:r>
            <a:r>
              <a:rPr lang="en-US" sz="2800" i="1" dirty="0"/>
              <a:t> and Michael Nielson.</a:t>
            </a:r>
            <a:br>
              <a:rPr lang="en-US" sz="2800" i="1" dirty="0"/>
            </a:br>
            <a:endParaRPr sz="4400" i="1" dirty="0"/>
          </a:p>
        </p:txBody>
      </p:sp>
      <p:sp>
        <p:nvSpPr>
          <p:cNvPr id="3" name="Rectangle 2"/>
          <p:cNvSpPr/>
          <p:nvPr/>
        </p:nvSpPr>
        <p:spPr>
          <a:xfrm>
            <a:off x="3143429" y="5843600"/>
            <a:ext cx="287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2"/>
              </a:rPr>
              <a:t>http://yosinski.com/deepvis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8821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05486"/>
            <a:ext cx="299974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Breaking</a:t>
            </a:r>
            <a:r>
              <a:rPr spc="-60" dirty="0"/>
              <a:t> </a:t>
            </a:r>
            <a:r>
              <a:rPr spc="-5" dirty="0"/>
              <a:t>CNNs</a:t>
            </a:r>
          </a:p>
        </p:txBody>
      </p:sp>
      <p:sp>
        <p:nvSpPr>
          <p:cNvPr id="4" name="object 4"/>
          <p:cNvSpPr/>
          <p:nvPr/>
        </p:nvSpPr>
        <p:spPr>
          <a:xfrm>
            <a:off x="152400" y="914400"/>
            <a:ext cx="8839200" cy="5219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1682" y="6473139"/>
            <a:ext cx="55264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Intriguing properties of neural networks [</a:t>
            </a:r>
            <a:r>
              <a:rPr kumimoji="0" sz="16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Szegedy ICLR</a:t>
            </a:r>
            <a:r>
              <a:rPr kumimoji="0" sz="1600" b="0" i="0" u="sng" strike="noStrike" kern="1200" cap="none" spc="1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 </a:t>
            </a:r>
            <a:r>
              <a:rPr kumimoji="0" sz="1600" b="0" i="0" u="sng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2014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510" y="5678357"/>
            <a:ext cx="1118489" cy="11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4540" y="205486"/>
            <a:ext cx="299974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Breaking</a:t>
            </a:r>
            <a:r>
              <a:rPr kumimoji="0" sz="3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CNNs</a:t>
            </a:r>
            <a:endParaRPr kumimoji="0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6280" y="1600200"/>
            <a:ext cx="7711440" cy="4572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61541" y="6363106"/>
            <a:ext cx="58229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89000" marR="5080" lvl="0" indent="-87630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Neural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Networks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are Easily Fooled: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High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Confidence Predictions</a:t>
            </a:r>
            <a:r>
              <a:rPr kumimoji="0" sz="14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 Unrecognizable Images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Nguyen </a:t>
            </a: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et al. CVPR</a:t>
            </a:r>
            <a:r>
              <a:rPr kumimoji="0" sz="1400" b="0" i="0" u="heavy" strike="noStrike" kern="1200" cap="none" spc="-1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 </a:t>
            </a:r>
            <a:r>
              <a:rPr kumimoji="0" sz="1400" b="0" i="0" u="heavy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4"/>
              </a:rPr>
              <a:t>2015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34073"/>
            <a:ext cx="85216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Jia-bin</a:t>
            </a:r>
            <a:r>
              <a:rPr kumimoji="0" sz="105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Huang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697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="" xmlns:a16="http://schemas.microsoft.com/office/drawing/2014/main" id="{3A9C52EA-2459-4170-8A01-4ED6AA235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"/>
            <a:ext cx="9144000" cy="6803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851426A-4181-4CFF-BDBA-AD1553AA1E86}"/>
              </a:ext>
            </a:extLst>
          </p:cNvPr>
          <p:cNvSpPr/>
          <p:nvPr/>
        </p:nvSpPr>
        <p:spPr>
          <a:xfrm>
            <a:off x="0" y="6557356"/>
            <a:ext cx="608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4"/>
              </a:rPr>
              <a:t>Francois </a:t>
            </a:r>
            <a:r>
              <a:rPr lang="en-US" sz="1400" u="sng" dirty="0" err="1">
                <a:hlinkClick r:id="rId4"/>
              </a:rPr>
              <a:t>Chollet</a:t>
            </a:r>
            <a:r>
              <a:rPr lang="en-US" sz="1400" dirty="0"/>
              <a:t> </a:t>
            </a:r>
            <a:r>
              <a:rPr lang="en-US" sz="1400" i="1" dirty="0"/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https://blog.keras.io/the-limitations-of-deep-learning.html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46420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84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0"/>
            <a:ext cx="3835400" cy="668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950"/>
            <a:ext cx="4787900" cy="570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864659" cy="63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3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49" y="2044700"/>
            <a:ext cx="6749281" cy="394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8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brushing her teeth with a toothbrush in his mouth&#10;&#10;Description generated with high confidence">
            <a:extLst>
              <a:ext uri="{FF2B5EF4-FFF2-40B4-BE49-F238E27FC236}">
                <a16:creationId xmlns="" xmlns:a16="http://schemas.microsoft.com/office/drawing/2014/main" id="{EB727390-943B-43C8-BD3A-5A5AA868A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97" y="1003603"/>
            <a:ext cx="6349206" cy="48507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5ADEBBC-08B4-4244-ABD8-33AF2B88DCA3}"/>
              </a:ext>
            </a:extLst>
          </p:cNvPr>
          <p:cNvSpPr/>
          <p:nvPr/>
        </p:nvSpPr>
        <p:spPr>
          <a:xfrm>
            <a:off x="0" y="6557356"/>
            <a:ext cx="608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3"/>
              </a:rPr>
              <a:t>Francois </a:t>
            </a:r>
            <a:r>
              <a:rPr lang="en-US" sz="1400" u="sng" dirty="0" err="1">
                <a:hlinkClick r:id="rId3"/>
              </a:rPr>
              <a:t>Chollet</a:t>
            </a:r>
            <a:r>
              <a:rPr lang="en-US" sz="1400" dirty="0"/>
              <a:t> </a:t>
            </a:r>
            <a:r>
              <a:rPr lang="en-US" sz="1400" i="1" dirty="0"/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https://blog.keras.io/the-limitations-of-deep-learning.html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2163804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9345" y="1147013"/>
            <a:ext cx="6969759" cy="85106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1000"/>
              </a:lnSpc>
              <a:spcBef>
                <a:spcPts val="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Question: Given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it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possible to reconstruct the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original 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image?</a:t>
            </a:r>
          </a:p>
        </p:txBody>
      </p:sp>
      <p:sp>
        <p:nvSpPr>
          <p:cNvPr id="4" name="object 4"/>
          <p:cNvSpPr/>
          <p:nvPr/>
        </p:nvSpPr>
        <p:spPr>
          <a:xfrm>
            <a:off x="1511808" y="3131820"/>
            <a:ext cx="5730240" cy="2150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24828" y="3467100"/>
            <a:ext cx="344805" cy="1408430"/>
          </a:xfrm>
          <a:custGeom>
            <a:avLst/>
            <a:gdLst/>
            <a:ahLst/>
            <a:cxnLst/>
            <a:rect l="l" t="t" r="r" b="b"/>
            <a:pathLst>
              <a:path w="344804" h="1408429">
                <a:moveTo>
                  <a:pt x="0" y="1407922"/>
                </a:moveTo>
                <a:lnTo>
                  <a:pt x="344347" y="1407922"/>
                </a:lnTo>
                <a:lnTo>
                  <a:pt x="344347" y="0"/>
                </a:lnTo>
                <a:lnTo>
                  <a:pt x="0" y="0"/>
                </a:lnTo>
                <a:lnTo>
                  <a:pt x="0" y="1407922"/>
                </a:lnTo>
                <a:close/>
              </a:path>
            </a:pathLst>
          </a:custGeom>
          <a:ln w="182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5197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5291" y="1154430"/>
            <a:ext cx="784860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Find an image such</a:t>
            </a:r>
            <a:r>
              <a:rPr kumimoji="0" sz="30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that: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Its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 is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similar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a given</a:t>
            </a:r>
            <a:r>
              <a:rPr kumimoji="0" sz="3000" b="0" i="0" u="none" strike="noStrike" kern="1200" cap="none" spc="-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code</a:t>
            </a:r>
          </a:p>
          <a:p>
            <a:pPr marL="4699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 “looks 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natural” </a:t>
            </a:r>
            <a:endParaRPr kumimoji="0" lang="en-US" sz="3000" b="0" i="0" u="none" strike="noStrike" kern="1200" cap="none" spc="-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27100" marR="0" lvl="1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lang="en-US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Neighboring pixels should look similar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3911" y="4155947"/>
            <a:ext cx="3944112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9739" y="3366515"/>
            <a:ext cx="5172456" cy="7421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45A5ED2-E7C6-46A5-88F3-E56258CFE79E}"/>
              </a:ext>
            </a:extLst>
          </p:cNvPr>
          <p:cNvSpPr txBox="1"/>
          <p:nvPr/>
        </p:nvSpPr>
        <p:spPr>
          <a:xfrm>
            <a:off x="735979" y="3388817"/>
            <a:ext cx="1271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77785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3929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Occlusion</a:t>
            </a:r>
            <a:r>
              <a:rPr spc="-10" dirty="0"/>
              <a:t> </a:t>
            </a:r>
            <a:r>
              <a:rPr spc="-5" dirty="0"/>
              <a:t>experiments</a:t>
            </a:r>
          </a:p>
        </p:txBody>
      </p:sp>
      <p:sp>
        <p:nvSpPr>
          <p:cNvPr id="3" name="object 3"/>
          <p:cNvSpPr/>
          <p:nvPr/>
        </p:nvSpPr>
        <p:spPr>
          <a:xfrm>
            <a:off x="3105911" y="931163"/>
            <a:ext cx="1434083" cy="44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1540" y="931163"/>
            <a:ext cx="1415796" cy="4492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5447" y="1701545"/>
            <a:ext cx="2018664" cy="11322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(as a function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8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square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zeros in  the original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46676" y="1203960"/>
            <a:ext cx="1784985" cy="4220210"/>
          </a:xfrm>
          <a:custGeom>
            <a:avLst/>
            <a:gdLst/>
            <a:ahLst/>
            <a:cxnLst/>
            <a:rect l="l" t="t" r="r" b="b"/>
            <a:pathLst>
              <a:path w="1784985" h="4220210">
                <a:moveTo>
                  <a:pt x="0" y="4219829"/>
                </a:moveTo>
                <a:lnTo>
                  <a:pt x="1784603" y="4219829"/>
                </a:lnTo>
                <a:lnTo>
                  <a:pt x="1784603" y="0"/>
                </a:lnTo>
                <a:lnTo>
                  <a:pt x="0" y="0"/>
                </a:lnTo>
                <a:lnTo>
                  <a:pt x="0" y="42198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09132" y="1098803"/>
            <a:ext cx="1124585" cy="583565"/>
          </a:xfrm>
          <a:custGeom>
            <a:avLst/>
            <a:gdLst/>
            <a:ahLst/>
            <a:cxnLst/>
            <a:rect l="l" t="t" r="r" b="b"/>
            <a:pathLst>
              <a:path w="1124584" h="583564">
                <a:moveTo>
                  <a:pt x="0" y="0"/>
                </a:moveTo>
                <a:lnTo>
                  <a:pt x="1124458" y="583311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26223" y="1668779"/>
            <a:ext cx="45720" cy="33655"/>
          </a:xfrm>
          <a:custGeom>
            <a:avLst/>
            <a:gdLst/>
            <a:ahLst/>
            <a:cxnLst/>
            <a:rect l="l" t="t" r="r" b="b"/>
            <a:pathLst>
              <a:path w="45720" h="33655">
                <a:moveTo>
                  <a:pt x="0" y="27305"/>
                </a:moveTo>
                <a:lnTo>
                  <a:pt x="45593" y="33147"/>
                </a:lnTo>
                <a:lnTo>
                  <a:pt x="14477" y="0"/>
                </a:lnTo>
                <a:lnTo>
                  <a:pt x="0" y="27305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3461" y="6012281"/>
            <a:ext cx="1768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[Zeiler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Fergus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285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/>
          <p:nvPr/>
        </p:nvSpPr>
        <p:spPr>
          <a:xfrm>
            <a:off x="1764792" y="1719072"/>
            <a:ext cx="5277611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0889" y="5491988"/>
            <a:ext cx="7116445" cy="6394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Understanding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Representations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Inverting</a:t>
            </a:r>
            <a:r>
              <a:rPr kumimoji="0" sz="2000" b="0" i="1" u="none" strike="noStrike" kern="1200" cap="none" spc="-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[Mahendran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Vedaldi,</a:t>
            </a:r>
            <a:r>
              <a:rPr kumimoji="0" sz="2000" b="0" i="1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2014]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221" y="1924304"/>
            <a:ext cx="1120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original</a:t>
            </a:r>
            <a:r>
              <a:rPr kumimoji="0" sz="1400" b="0" i="0" u="none" strike="noStrike" kern="1200" cap="none" spc="-1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6780" y="2394204"/>
            <a:ext cx="670560" cy="188595"/>
          </a:xfrm>
          <a:custGeom>
            <a:avLst/>
            <a:gdLst/>
            <a:ahLst/>
            <a:cxnLst/>
            <a:rect l="l" t="t" r="r" b="b"/>
            <a:pathLst>
              <a:path w="670560" h="188594">
                <a:moveTo>
                  <a:pt x="0" y="0"/>
                </a:moveTo>
                <a:lnTo>
                  <a:pt x="670179" y="188595"/>
                </a:lnTo>
              </a:path>
            </a:pathLst>
          </a:custGeom>
          <a:ln w="18288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8196" y="2551176"/>
            <a:ext cx="91440" cy="60960"/>
          </a:xfrm>
          <a:custGeom>
            <a:avLst/>
            <a:gdLst/>
            <a:ahLst/>
            <a:cxnLst/>
            <a:rect l="l" t="t" r="r" b="b"/>
            <a:pathLst>
              <a:path w="91439" h="60960">
                <a:moveTo>
                  <a:pt x="0" y="60578"/>
                </a:moveTo>
                <a:lnTo>
                  <a:pt x="91059" y="53594"/>
                </a:lnTo>
                <a:lnTo>
                  <a:pt x="16890" y="0"/>
                </a:lnTo>
                <a:lnTo>
                  <a:pt x="0" y="60578"/>
                </a:lnTo>
                <a:close/>
              </a:path>
            </a:pathLst>
          </a:custGeom>
          <a:ln w="18287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2038" y="2019122"/>
            <a:ext cx="1658577" cy="170116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stru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ct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  from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1000  log probabilities 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ImageNet  (ILSVRC)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classes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172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41960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Reconstructing</a:t>
            </a:r>
            <a:r>
              <a:rPr spc="0" dirty="0"/>
              <a:t> </a:t>
            </a:r>
            <a:r>
              <a:rPr spc="-5" dirty="0"/>
              <a:t>images</a:t>
            </a:r>
          </a:p>
        </p:txBody>
      </p:sp>
      <p:sp>
        <p:nvSpPr>
          <p:cNvPr id="3" name="object 3"/>
          <p:cNvSpPr/>
          <p:nvPr/>
        </p:nvSpPr>
        <p:spPr>
          <a:xfrm>
            <a:off x="723900" y="2072639"/>
            <a:ext cx="7353300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484" y="1197940"/>
            <a:ext cx="7513955" cy="636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Reconstructions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from the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representation after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last last pooling</a:t>
            </a:r>
            <a:r>
              <a:rPr kumimoji="0" sz="2000" b="0" i="0" u="none" strike="noStrike" kern="1200" cap="none" spc="-3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(immediately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before the first Fully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Connected</a:t>
            </a:r>
            <a:r>
              <a:rPr kumimoji="0" sz="2000" b="0" i="0" u="none" strike="noStrike" kern="1200" cap="none" spc="-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381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488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Dee</a:t>
            </a:r>
            <a:r>
              <a:rPr spc="-20" dirty="0"/>
              <a:t>p</a:t>
            </a:r>
            <a:r>
              <a:rPr spc="-5" dirty="0"/>
              <a:t>Dre</a:t>
            </a:r>
            <a:r>
              <a:rPr spc="-20" dirty="0"/>
              <a:t>a</a:t>
            </a:r>
            <a:r>
              <a:rPr spc="-5" dirty="0"/>
              <a:t>m</a:t>
            </a:r>
          </a:p>
        </p:txBody>
      </p:sp>
      <p:sp>
        <p:nvSpPr>
          <p:cNvPr id="4" name="object 4"/>
          <p:cNvSpPr/>
          <p:nvPr/>
        </p:nvSpPr>
        <p:spPr>
          <a:xfrm>
            <a:off x="47244" y="909827"/>
            <a:ext cx="2778252" cy="4166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27604" y="909827"/>
            <a:ext cx="2964180" cy="4166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2076" y="3535679"/>
            <a:ext cx="3104387" cy="1543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49696" y="937260"/>
            <a:ext cx="3105911" cy="2458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3748" y="5999479"/>
            <a:ext cx="39954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DeepDream </a:t>
            </a:r>
            <a:r>
              <a:rPr kumimoji="0" sz="1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6"/>
              </a:rPr>
              <a:t>https://github.com/google/deepdream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253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488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Dee</a:t>
            </a:r>
            <a:r>
              <a:rPr spc="-20" dirty="0"/>
              <a:t>p</a:t>
            </a:r>
            <a:r>
              <a:rPr spc="-5" dirty="0"/>
              <a:t>Dre</a:t>
            </a:r>
            <a:r>
              <a:rPr spc="-20" dirty="0"/>
              <a:t>a</a:t>
            </a:r>
            <a:r>
              <a:rPr spc="-5" dirty="0"/>
              <a:t>m</a:t>
            </a:r>
          </a:p>
        </p:txBody>
      </p:sp>
      <p:sp>
        <p:nvSpPr>
          <p:cNvPr id="3" name="object 3"/>
          <p:cNvSpPr/>
          <p:nvPr/>
        </p:nvSpPr>
        <p:spPr>
          <a:xfrm>
            <a:off x="85343" y="1821179"/>
            <a:ext cx="3991355" cy="2241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2520" y="1821179"/>
            <a:ext cx="3991355" cy="2241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17491" y="2904744"/>
            <a:ext cx="306070" cy="0"/>
          </a:xfrm>
          <a:custGeom>
            <a:avLst/>
            <a:gdLst/>
            <a:ahLst/>
            <a:cxnLst/>
            <a:rect l="l" t="t" r="r" b="b"/>
            <a:pathLst>
              <a:path w="306070">
                <a:moveTo>
                  <a:pt x="0" y="0"/>
                </a:moveTo>
                <a:lnTo>
                  <a:pt x="306070" y="0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23815" y="288950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750"/>
                </a:moveTo>
                <a:lnTo>
                  <a:pt x="43561" y="15875"/>
                </a:lnTo>
                <a:lnTo>
                  <a:pt x="0" y="0"/>
                </a:lnTo>
                <a:lnTo>
                  <a:pt x="0" y="31750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962" y="4182617"/>
            <a:ext cx="8324215" cy="1118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DeepDream modifies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in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way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that “boosts” all activations, at any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his creates a </a:t>
            </a:r>
            <a:r>
              <a:rPr kumimoji="0" sz="18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feedback loop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e.g.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any slightly detected dog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face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will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 made</a:t>
            </a:r>
            <a:r>
              <a:rPr kumimoji="0" sz="18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 and more dog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like over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</a:t>
            </a:r>
            <a:r>
              <a:rPr kumimoji="0" lang="en-US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81983" y="5300852"/>
            <a:ext cx="5231892" cy="14889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32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4886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Dee</a:t>
            </a:r>
            <a:r>
              <a:rPr spc="-20" dirty="0"/>
              <a:t>p</a:t>
            </a:r>
            <a:r>
              <a:rPr spc="-5" dirty="0"/>
              <a:t>Dre</a:t>
            </a:r>
            <a:r>
              <a:rPr spc="-20" dirty="0"/>
              <a:t>a</a:t>
            </a:r>
            <a:r>
              <a:rPr spc="-5" dirty="0"/>
              <a:t>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5291" y="1529841"/>
            <a:ext cx="8378825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Dream Grocery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Trip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https://www.youtube.com/watch?v=DgPaCWJL7XI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 Dreaming Fear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Loathing in Las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Vegas: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Great San Francisco Acid</a:t>
            </a:r>
            <a:r>
              <a:rPr kumimoji="0" sz="1800" b="0" i="0" u="none" strike="noStrike" kern="1200" cap="none" spc="-2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Wave  </a:t>
            </a:r>
            <a:r>
              <a:rPr kumimoji="0" sz="18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3"/>
              </a:rPr>
              <a:t>https://www.youtube.com/watch?v=oyxSerkkP4o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2150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3713" y="3066669"/>
            <a:ext cx="61163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400" dirty="0"/>
              <a:t>Style </a:t>
            </a:r>
            <a:r>
              <a:rPr sz="4400" dirty="0"/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2849136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3695" y="1578102"/>
            <a:ext cx="4231640" cy="8890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4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</a:t>
            </a:r>
            <a:r>
              <a:rPr kumimoji="0" sz="1400" b="0" i="1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400" b="0" i="1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Neural</a:t>
            </a:r>
            <a:r>
              <a:rPr kumimoji="0" sz="1400" b="0" i="1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Algorithm</a:t>
            </a:r>
            <a:r>
              <a:rPr kumimoji="0" sz="1400" b="0" i="1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400" b="0" i="1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Artistic</a:t>
            </a:r>
            <a:r>
              <a:rPr kumimoji="0" sz="140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</a:t>
            </a:r>
            <a:r>
              <a:rPr kumimoji="0" sz="140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</a:t>
            </a:r>
            <a:r>
              <a:rPr kumimoji="0" sz="14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Leon</a:t>
            </a:r>
            <a:r>
              <a:rPr kumimoji="0" sz="1400" b="0" i="1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A.</a:t>
            </a:r>
            <a:r>
              <a:rPr kumimoji="0" sz="1400" b="0" i="1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Gatys,  Alexander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S.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Ecker,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Matthias Bethge,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 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good </a:t>
            </a:r>
            <a:r>
              <a:rPr kumimoji="0" sz="1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implementation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Justin Johnson </a:t>
            </a:r>
            <a:r>
              <a:rPr kumimoji="0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</a:t>
            </a:r>
            <a:r>
              <a:rPr kumimoji="0" sz="1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Torch:  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srgbClr val="1153C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1400" b="1" i="0" u="heavy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ttps://github.com/jcjohnson/neural-style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57800" y="947927"/>
            <a:ext cx="3742944" cy="445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7072" y="3642359"/>
            <a:ext cx="3122676" cy="1755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7072" y="2570988"/>
            <a:ext cx="1234440" cy="9677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67711" y="3054095"/>
            <a:ext cx="876300" cy="399415"/>
          </a:xfrm>
          <a:custGeom>
            <a:avLst/>
            <a:gdLst/>
            <a:ahLst/>
            <a:cxnLst/>
            <a:rect l="l" t="t" r="r" b="b"/>
            <a:pathLst>
              <a:path w="876300" h="399414">
                <a:moveTo>
                  <a:pt x="0" y="0"/>
                </a:moveTo>
                <a:lnTo>
                  <a:pt x="876300" y="398906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36392" y="3439667"/>
            <a:ext cx="46990" cy="32384"/>
          </a:xfrm>
          <a:custGeom>
            <a:avLst/>
            <a:gdLst/>
            <a:ahLst/>
            <a:cxnLst/>
            <a:rect l="l" t="t" r="r" b="b"/>
            <a:pathLst>
              <a:path w="46989" h="32385">
                <a:moveTo>
                  <a:pt x="0" y="28321"/>
                </a:moveTo>
                <a:lnTo>
                  <a:pt x="46735" y="31877"/>
                </a:lnTo>
                <a:lnTo>
                  <a:pt x="13334" y="0"/>
                </a:lnTo>
                <a:lnTo>
                  <a:pt x="0" y="28321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919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2282" y="1055877"/>
            <a:ext cx="6574790" cy="63881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6769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Extract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 targets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(ConvNet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200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 layers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given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0955" y="2065020"/>
            <a:ext cx="1668780" cy="1866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32888" y="2142744"/>
            <a:ext cx="4386071" cy="1645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28316" y="2138172"/>
            <a:ext cx="4395470" cy="1656080"/>
          </a:xfrm>
          <a:custGeom>
            <a:avLst/>
            <a:gdLst/>
            <a:ahLst/>
            <a:cxnLst/>
            <a:rect l="l" t="t" r="r" b="b"/>
            <a:pathLst>
              <a:path w="4395470" h="1656079">
                <a:moveTo>
                  <a:pt x="0" y="1656079"/>
                </a:moveTo>
                <a:lnTo>
                  <a:pt x="4395088" y="1656079"/>
                </a:lnTo>
                <a:lnTo>
                  <a:pt x="4395088" y="0"/>
                </a:lnTo>
                <a:lnTo>
                  <a:pt x="0" y="0"/>
                </a:lnTo>
                <a:lnTo>
                  <a:pt x="0" y="1656079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968" y="3894835"/>
            <a:ext cx="7564755" cy="1182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262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9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CONV5_1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 a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[14x14x512]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array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target</a:t>
            </a:r>
            <a:r>
              <a:rPr kumimoji="0" sz="1800" b="0" i="0" u="none" strike="noStrike" kern="1200" cap="none" spc="204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365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2282" y="901953"/>
            <a:ext cx="5741035" cy="94678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3538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Extract 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targets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(Gram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matrices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ConvNet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all layers for the</a:t>
            </a: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given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image)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85288" y="2218944"/>
            <a:ext cx="4386071" cy="1645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80716" y="2214372"/>
            <a:ext cx="4395470" cy="1656080"/>
          </a:xfrm>
          <a:custGeom>
            <a:avLst/>
            <a:gdLst/>
            <a:ahLst/>
            <a:cxnLst/>
            <a:rect l="l" t="t" r="r" b="b"/>
            <a:pathLst>
              <a:path w="4395470" h="1656079">
                <a:moveTo>
                  <a:pt x="0" y="1656079"/>
                </a:moveTo>
                <a:lnTo>
                  <a:pt x="4395088" y="1656079"/>
                </a:lnTo>
                <a:lnTo>
                  <a:pt x="4395088" y="0"/>
                </a:lnTo>
                <a:lnTo>
                  <a:pt x="0" y="0"/>
                </a:lnTo>
                <a:lnTo>
                  <a:pt x="0" y="1656079"/>
                </a:lnTo>
                <a:close/>
              </a:path>
            </a:pathLst>
          </a:custGeom>
          <a:ln w="914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7116" y="2218944"/>
            <a:ext cx="1962912" cy="1536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8968" y="3971035"/>
            <a:ext cx="7909559" cy="1370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502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gram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matrices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05"/>
              </a:lnSpc>
              <a:spcBef>
                <a:spcPts val="1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CONV1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 (with [224x224x64]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activations)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would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give a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[64x64]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Gram  matrix 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all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pairwise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 covariances (summed across spatial</a:t>
            </a:r>
            <a:r>
              <a:rPr kumimoji="0" sz="1800" b="0" i="0" u="none" strike="noStrike" kern="1200" cap="none" spc="9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1359" y="4338828"/>
            <a:ext cx="996696" cy="336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8993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3" name="object 3"/>
          <p:cNvSpPr/>
          <p:nvPr/>
        </p:nvSpPr>
        <p:spPr>
          <a:xfrm>
            <a:off x="2215895" y="2008632"/>
            <a:ext cx="3791711" cy="484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11323" y="2002535"/>
            <a:ext cx="3801110" cy="495300"/>
          </a:xfrm>
          <a:custGeom>
            <a:avLst/>
            <a:gdLst/>
            <a:ahLst/>
            <a:cxnLst/>
            <a:rect l="l" t="t" r="r" b="b"/>
            <a:pathLst>
              <a:path w="3801110" h="495300">
                <a:moveTo>
                  <a:pt x="0" y="495300"/>
                </a:moveTo>
                <a:lnTo>
                  <a:pt x="3800855" y="495300"/>
                </a:lnTo>
                <a:lnTo>
                  <a:pt x="3800855" y="0"/>
                </a:lnTo>
                <a:lnTo>
                  <a:pt x="0" y="0"/>
                </a:lnTo>
                <a:lnTo>
                  <a:pt x="0" y="495300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80403" y="4248911"/>
            <a:ext cx="2575559" cy="967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75832" y="4244314"/>
            <a:ext cx="2585720" cy="976630"/>
          </a:xfrm>
          <a:custGeom>
            <a:avLst/>
            <a:gdLst/>
            <a:ahLst/>
            <a:cxnLst/>
            <a:rect l="l" t="t" r="r" b="b"/>
            <a:pathLst>
              <a:path w="2585720" h="976629">
                <a:moveTo>
                  <a:pt x="0" y="976528"/>
                </a:moveTo>
                <a:lnTo>
                  <a:pt x="2585719" y="976528"/>
                </a:lnTo>
                <a:lnTo>
                  <a:pt x="2585719" y="0"/>
                </a:lnTo>
                <a:lnTo>
                  <a:pt x="0" y="0"/>
                </a:lnTo>
                <a:lnTo>
                  <a:pt x="0" y="976528"/>
                </a:lnTo>
                <a:close/>
              </a:path>
            </a:pathLst>
          </a:custGeom>
          <a:ln w="914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68240" y="4248911"/>
            <a:ext cx="1234439" cy="967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26152" y="3041904"/>
            <a:ext cx="979931" cy="10957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48755" y="3087623"/>
            <a:ext cx="2575559" cy="966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44184" y="3083039"/>
            <a:ext cx="2585720" cy="975360"/>
          </a:xfrm>
          <a:custGeom>
            <a:avLst/>
            <a:gdLst/>
            <a:ahLst/>
            <a:cxnLst/>
            <a:rect l="l" t="t" r="r" b="b"/>
            <a:pathLst>
              <a:path w="2585720" h="975360">
                <a:moveTo>
                  <a:pt x="0" y="974991"/>
                </a:moveTo>
                <a:lnTo>
                  <a:pt x="2585719" y="974991"/>
                </a:lnTo>
                <a:lnTo>
                  <a:pt x="2585719" y="0"/>
                </a:lnTo>
                <a:lnTo>
                  <a:pt x="0" y="0"/>
                </a:lnTo>
                <a:lnTo>
                  <a:pt x="0" y="974991"/>
                </a:lnTo>
                <a:close/>
              </a:path>
            </a:pathLst>
          </a:custGeom>
          <a:ln w="91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22832" y="3631691"/>
            <a:ext cx="3179064" cy="1193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18260" y="3627170"/>
            <a:ext cx="3188335" cy="1202055"/>
          </a:xfrm>
          <a:custGeom>
            <a:avLst/>
            <a:gdLst/>
            <a:ahLst/>
            <a:cxnLst/>
            <a:rect l="l" t="t" r="r" b="b"/>
            <a:pathLst>
              <a:path w="3188335" h="1202054">
                <a:moveTo>
                  <a:pt x="0" y="1201877"/>
                </a:moveTo>
                <a:lnTo>
                  <a:pt x="3187954" y="1201877"/>
                </a:lnTo>
                <a:lnTo>
                  <a:pt x="3187954" y="0"/>
                </a:lnTo>
                <a:lnTo>
                  <a:pt x="0" y="0"/>
                </a:lnTo>
                <a:lnTo>
                  <a:pt x="0" y="1201877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7179" y="3744404"/>
            <a:ext cx="980440" cy="901700"/>
          </a:xfrm>
          <a:custGeom>
            <a:avLst/>
            <a:gdLst/>
            <a:ahLst/>
            <a:cxnLst/>
            <a:rect l="l" t="t" r="r" b="b"/>
            <a:pathLst>
              <a:path w="980440" h="901700">
                <a:moveTo>
                  <a:pt x="0" y="901636"/>
                </a:moveTo>
                <a:lnTo>
                  <a:pt x="979893" y="901636"/>
                </a:lnTo>
                <a:lnTo>
                  <a:pt x="979893" y="0"/>
                </a:lnTo>
                <a:lnTo>
                  <a:pt x="0" y="0"/>
                </a:lnTo>
                <a:lnTo>
                  <a:pt x="0" y="901636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7179" y="3744404"/>
            <a:ext cx="980440" cy="901700"/>
          </a:xfrm>
          <a:custGeom>
            <a:avLst/>
            <a:gdLst/>
            <a:ahLst/>
            <a:cxnLst/>
            <a:rect l="l" t="t" r="r" b="b"/>
            <a:pathLst>
              <a:path w="980440" h="901700">
                <a:moveTo>
                  <a:pt x="0" y="901636"/>
                </a:moveTo>
                <a:lnTo>
                  <a:pt x="979893" y="901636"/>
                </a:lnTo>
                <a:lnTo>
                  <a:pt x="979893" y="0"/>
                </a:lnTo>
                <a:lnTo>
                  <a:pt x="0" y="0"/>
                </a:lnTo>
                <a:lnTo>
                  <a:pt x="0" y="901636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00015" y="3806952"/>
            <a:ext cx="112395" cy="60960"/>
          </a:xfrm>
          <a:custGeom>
            <a:avLst/>
            <a:gdLst/>
            <a:ahLst/>
            <a:cxnLst/>
            <a:rect l="l" t="t" r="r" b="b"/>
            <a:pathLst>
              <a:path w="112395" h="60960">
                <a:moveTo>
                  <a:pt x="0" y="60833"/>
                </a:moveTo>
                <a:lnTo>
                  <a:pt x="112268" y="0"/>
                </a:lnTo>
              </a:path>
            </a:pathLst>
          </a:custGeom>
          <a:ln w="182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23815" y="3838955"/>
            <a:ext cx="91440" cy="69850"/>
          </a:xfrm>
          <a:custGeom>
            <a:avLst/>
            <a:gdLst/>
            <a:ahLst/>
            <a:cxnLst/>
            <a:rect l="l" t="t" r="r" b="b"/>
            <a:pathLst>
              <a:path w="91439" h="69850">
                <a:moveTo>
                  <a:pt x="61213" y="0"/>
                </a:moveTo>
                <a:lnTo>
                  <a:pt x="0" y="69596"/>
                </a:lnTo>
                <a:lnTo>
                  <a:pt x="91059" y="56134"/>
                </a:lnTo>
                <a:lnTo>
                  <a:pt x="61213" y="0"/>
                </a:lnTo>
                <a:close/>
              </a:path>
            </a:pathLst>
          </a:custGeom>
          <a:ln w="1828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97552" y="3765803"/>
            <a:ext cx="91440" cy="68580"/>
          </a:xfrm>
          <a:custGeom>
            <a:avLst/>
            <a:gdLst/>
            <a:ahLst/>
            <a:cxnLst/>
            <a:rect l="l" t="t" r="r" b="b"/>
            <a:pathLst>
              <a:path w="91439" h="68579">
                <a:moveTo>
                  <a:pt x="29845" y="68072"/>
                </a:moveTo>
                <a:lnTo>
                  <a:pt x="91059" y="0"/>
                </a:lnTo>
                <a:lnTo>
                  <a:pt x="0" y="13081"/>
                </a:lnTo>
                <a:lnTo>
                  <a:pt x="29845" y="68072"/>
                </a:lnTo>
                <a:close/>
              </a:path>
            </a:pathLst>
          </a:custGeom>
          <a:ln w="1828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92396" y="4518659"/>
            <a:ext cx="111125" cy="100330"/>
          </a:xfrm>
          <a:custGeom>
            <a:avLst/>
            <a:gdLst/>
            <a:ahLst/>
            <a:cxnLst/>
            <a:rect l="l" t="t" r="r" b="b"/>
            <a:pathLst>
              <a:path w="111125" h="100329">
                <a:moveTo>
                  <a:pt x="0" y="0"/>
                </a:moveTo>
                <a:lnTo>
                  <a:pt x="111125" y="100075"/>
                </a:lnTo>
              </a:path>
            </a:pathLst>
          </a:custGeom>
          <a:ln w="18288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626864" y="4460747"/>
            <a:ext cx="86995" cy="82550"/>
          </a:xfrm>
          <a:custGeom>
            <a:avLst/>
            <a:gdLst/>
            <a:ahLst/>
            <a:cxnLst/>
            <a:rect l="l" t="t" r="r" b="b"/>
            <a:pathLst>
              <a:path w="86995" h="82550">
                <a:moveTo>
                  <a:pt x="86487" y="34670"/>
                </a:moveTo>
                <a:lnTo>
                  <a:pt x="0" y="0"/>
                </a:lnTo>
                <a:lnTo>
                  <a:pt x="43941" y="82168"/>
                </a:lnTo>
                <a:lnTo>
                  <a:pt x="86487" y="34670"/>
                </a:lnTo>
                <a:close/>
              </a:path>
            </a:pathLst>
          </a:custGeom>
          <a:ln w="18287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83835" y="4596384"/>
            <a:ext cx="85090" cy="80645"/>
          </a:xfrm>
          <a:custGeom>
            <a:avLst/>
            <a:gdLst/>
            <a:ahLst/>
            <a:cxnLst/>
            <a:rect l="l" t="t" r="r" b="b"/>
            <a:pathLst>
              <a:path w="85089" h="80645">
                <a:moveTo>
                  <a:pt x="0" y="46609"/>
                </a:moveTo>
                <a:lnTo>
                  <a:pt x="84962" y="80645"/>
                </a:lnTo>
                <a:lnTo>
                  <a:pt x="41783" y="0"/>
                </a:lnTo>
                <a:lnTo>
                  <a:pt x="0" y="46609"/>
                </a:lnTo>
                <a:close/>
              </a:path>
            </a:pathLst>
          </a:custGeom>
          <a:ln w="18288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292912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1672" y="1118108"/>
            <a:ext cx="7626350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22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Step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Optimize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over image to</a:t>
            </a: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have: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04800" algn="l" defTabSz="914400" rtl="0" eaLnBrk="1" fontAlgn="auto" latinLnBrk="0" hangingPunct="1">
              <a:lnSpc>
                <a:spcPts val="1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 image (activations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469900" algn="l"/>
                <a:tab pos="470534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style image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(Gram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matrices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style)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739" y="6646777"/>
            <a:ext cx="1823720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Adapted from Andrej</a:t>
            </a:r>
            <a:r>
              <a:rPr kumimoji="0" sz="105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93084" y="2977642"/>
            <a:ext cx="11296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400" b="0" i="0" u="none" strike="noStrike" kern="1200" cap="none" spc="-1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content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62553" y="4933569"/>
            <a:ext cx="9124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match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style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48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439293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Occlusion</a:t>
            </a:r>
            <a:r>
              <a:rPr spc="-10" dirty="0"/>
              <a:t> </a:t>
            </a:r>
            <a:r>
              <a:rPr spc="-5" dirty="0"/>
              <a:t>experiments</a:t>
            </a:r>
          </a:p>
        </p:txBody>
      </p:sp>
      <p:sp>
        <p:nvSpPr>
          <p:cNvPr id="3" name="object 3"/>
          <p:cNvSpPr/>
          <p:nvPr/>
        </p:nvSpPr>
        <p:spPr>
          <a:xfrm>
            <a:off x="3105911" y="931163"/>
            <a:ext cx="1434083" cy="4492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01540" y="931163"/>
            <a:ext cx="1415796" cy="4492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09132" y="1098803"/>
            <a:ext cx="1124585" cy="583565"/>
          </a:xfrm>
          <a:custGeom>
            <a:avLst/>
            <a:gdLst/>
            <a:ahLst/>
            <a:cxnLst/>
            <a:rect l="l" t="t" r="r" b="b"/>
            <a:pathLst>
              <a:path w="1124584" h="583564">
                <a:moveTo>
                  <a:pt x="0" y="0"/>
                </a:moveTo>
                <a:lnTo>
                  <a:pt x="1124458" y="583311"/>
                </a:lnTo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6223" y="1668779"/>
            <a:ext cx="45720" cy="33655"/>
          </a:xfrm>
          <a:custGeom>
            <a:avLst/>
            <a:gdLst/>
            <a:ahLst/>
            <a:cxnLst/>
            <a:rect l="l" t="t" r="r" b="b"/>
            <a:pathLst>
              <a:path w="45720" h="33655">
                <a:moveTo>
                  <a:pt x="0" y="27305"/>
                </a:moveTo>
                <a:lnTo>
                  <a:pt x="45593" y="33147"/>
                </a:lnTo>
                <a:lnTo>
                  <a:pt x="14477" y="0"/>
                </a:lnTo>
                <a:lnTo>
                  <a:pt x="0" y="27305"/>
                </a:lnTo>
                <a:close/>
              </a:path>
            </a:pathLst>
          </a:custGeom>
          <a:ln w="914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5447" y="1701545"/>
            <a:ext cx="2018664" cy="11322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1099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(as a function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</a:t>
            </a:r>
            <a:r>
              <a:rPr kumimoji="0" sz="1800" b="0" i="0" u="none" strike="noStrike" kern="1200" cap="none" spc="-1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position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the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square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zeros in  the original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3461" y="6012281"/>
            <a:ext cx="17684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[Zeiler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Fergus</a:t>
            </a:r>
            <a:r>
              <a:rPr kumimoji="0" sz="1400" b="0" i="0" u="none" strike="noStrike" kern="1200" cap="none" spc="-1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02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23780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Neural</a:t>
            </a:r>
            <a:r>
              <a:rPr spc="-80" dirty="0"/>
              <a:t> </a:t>
            </a:r>
            <a:r>
              <a:rPr dirty="0"/>
              <a:t>Style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7517" y="5674563"/>
            <a:ext cx="3608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make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your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own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easily on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deepart.io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3652" y="1546860"/>
            <a:ext cx="2177796" cy="21777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91739" y="1546860"/>
            <a:ext cx="1882139" cy="2177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7427" y="3802379"/>
            <a:ext cx="1840992" cy="1840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689860" y="3802379"/>
            <a:ext cx="1840991" cy="18409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7344" y="3802379"/>
            <a:ext cx="1840992" cy="18409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83680" y="3802379"/>
            <a:ext cx="1840992" cy="1840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24171" y="1546860"/>
            <a:ext cx="2177796" cy="21777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52259" y="1546860"/>
            <a:ext cx="2177796" cy="21777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4815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8739" y="453464"/>
            <a:ext cx="8895927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/>
              <a:t>What </a:t>
            </a:r>
            <a:r>
              <a:rPr lang="en-US" sz="3200" spc="-5" dirty="0"/>
              <a:t>input to a neuron </a:t>
            </a:r>
            <a:r>
              <a:rPr sz="3200" spc="-5" dirty="0"/>
              <a:t>maximizes a </a:t>
            </a:r>
            <a:r>
              <a:rPr sz="3200" dirty="0"/>
              <a:t>class</a:t>
            </a:r>
            <a:r>
              <a:rPr sz="3200" spc="75" dirty="0"/>
              <a:t> </a:t>
            </a:r>
            <a:r>
              <a:rPr sz="3200" spc="-5" dirty="0"/>
              <a:t>score?</a:t>
            </a:r>
          </a:p>
        </p:txBody>
      </p:sp>
      <p:sp>
        <p:nvSpPr>
          <p:cNvPr id="3" name="object 3"/>
          <p:cNvSpPr/>
          <p:nvPr/>
        </p:nvSpPr>
        <p:spPr>
          <a:xfrm>
            <a:off x="378697" y="1145394"/>
            <a:ext cx="4461912" cy="1674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4125" y="1139299"/>
            <a:ext cx="4469555" cy="1682492"/>
          </a:xfrm>
          <a:custGeom>
            <a:avLst/>
            <a:gdLst/>
            <a:ahLst/>
            <a:cxnLst/>
            <a:rect l="l" t="t" r="r" b="b"/>
            <a:pathLst>
              <a:path w="6089650" h="2292350">
                <a:moveTo>
                  <a:pt x="0" y="2291842"/>
                </a:moveTo>
                <a:lnTo>
                  <a:pt x="6089396" y="2291842"/>
                </a:lnTo>
                <a:lnTo>
                  <a:pt x="6089396" y="0"/>
                </a:lnTo>
                <a:lnTo>
                  <a:pt x="0" y="0"/>
                </a:lnTo>
                <a:lnTo>
                  <a:pt x="0" y="2291842"/>
                </a:lnTo>
                <a:close/>
              </a:path>
            </a:pathLst>
          </a:custGeom>
          <a:ln w="9143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125" y="4180940"/>
            <a:ext cx="8002905" cy="17921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Neuron of choice </a:t>
            </a:r>
            <a:r>
              <a:rPr kumimoji="0" lang="en-US" sz="1600" b="0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endParaRPr kumimoji="0" lang="en-US" sz="1600" b="0" i="1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image of random noise </a:t>
            </a:r>
            <a:r>
              <a:rPr kumimoji="0" lang="en-US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/>
            </a:r>
            <a:b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sz="16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Repeat: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Forward 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propagate: compute activation </a:t>
            </a:r>
            <a:r>
              <a:rPr kumimoji="0" lang="en-US" sz="1600" b="0" i="1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lang="en-US" sz="1600" b="0" i="1" u="none" strike="noStrike" kern="1200" cap="none" spc="-1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lang="en-US" sz="16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(x)</a:t>
            </a:r>
            <a:endParaRPr kumimoji="0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prop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agate: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compute gradient at neuron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∂</a:t>
            </a:r>
            <a:r>
              <a:rPr kumimoji="0" lang="en-US" sz="1800" b="0" i="1" u="none" strike="noStrike" kern="1200" cap="none" spc="-1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lang="en-US" sz="1800" b="0" i="1" u="none" strike="noStrike" kern="1200" cap="none" spc="-1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lang="en-US" sz="18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(x)</a:t>
            </a:r>
            <a:r>
              <a:rPr kumimoji="0" lang="en-US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 ∂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endParaRPr kumimoji="0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69900" marR="0" lvl="0" indent="-39814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469265" algn="l"/>
                <a:tab pos="469900" algn="l"/>
              </a:tabLst>
              <a:defRPr/>
            </a:pP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 small amount of gradient back to noisy image.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4125" y="294866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 visualize the function of a specific unit in a neural network, we synthesize an input to that unit which causes high activation.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56" y="3835401"/>
            <a:ext cx="2685857" cy="268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9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73742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image maximizes a </a:t>
            </a:r>
            <a:r>
              <a:rPr dirty="0"/>
              <a:t>class</a:t>
            </a:r>
            <a:r>
              <a:rPr spc="75" dirty="0"/>
              <a:t> </a:t>
            </a:r>
            <a:r>
              <a:rPr spc="-5" dirty="0"/>
              <a:t>score?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79982" y="5764237"/>
            <a:ext cx="6567170" cy="5283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[Understanding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Neural Networks Through Deep </a:t>
            </a:r>
            <a:r>
              <a:rPr kumimoji="0" sz="14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Visualization, </a:t>
            </a:r>
            <a:r>
              <a:rPr kumimoji="0" sz="1400" b="0" i="1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Yosinski </a:t>
            </a:r>
            <a:r>
              <a:rPr kumimoji="0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 al. ,</a:t>
            </a:r>
            <a:r>
              <a:rPr kumimoji="0" sz="1400" b="0" i="1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0160" marR="0" lvl="0" indent="0" algn="ctr" defTabSz="914400" rtl="0" eaLnBrk="1" fontAlgn="auto" latinLnBrk="0" hangingPunct="1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heavy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http://yosinski.com/deepvis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3983" y="1549907"/>
            <a:ext cx="7542276" cy="387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792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562" y="838961"/>
            <a:ext cx="7772400" cy="0"/>
          </a:xfrm>
          <a:custGeom>
            <a:avLst/>
            <a:gdLst/>
            <a:ahLst/>
            <a:cxnLst/>
            <a:rect l="l" t="t" r="r" b="b"/>
            <a:pathLst>
              <a:path w="7772400">
                <a:moveTo>
                  <a:pt x="0" y="0"/>
                </a:moveTo>
                <a:lnTo>
                  <a:pt x="77724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40" y="212547"/>
            <a:ext cx="73742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What image maximizes a </a:t>
            </a:r>
            <a:r>
              <a:rPr dirty="0"/>
              <a:t>class</a:t>
            </a:r>
            <a:r>
              <a:rPr spc="75" dirty="0"/>
              <a:t> </a:t>
            </a:r>
            <a:r>
              <a:rPr spc="-5" dirty="0"/>
              <a:t>score?</a:t>
            </a:r>
          </a:p>
        </p:txBody>
      </p:sp>
      <p:sp>
        <p:nvSpPr>
          <p:cNvPr id="4" name="object 4"/>
          <p:cNvSpPr/>
          <p:nvPr/>
        </p:nvSpPr>
        <p:spPr>
          <a:xfrm>
            <a:off x="54864" y="1115567"/>
            <a:ext cx="9034272" cy="3761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646777"/>
            <a:ext cx="985519" cy="1752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Andrej</a:t>
            </a:r>
            <a:r>
              <a:rPr kumimoji="0" sz="105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Karpathy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048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EB740B-2E9C-4ACC-ABC5-4D1F6E7DF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84" y="2082046"/>
            <a:ext cx="7614919" cy="1569660"/>
          </a:xfrm>
        </p:spPr>
        <p:txBody>
          <a:bodyPr/>
          <a:lstStyle/>
          <a:p>
            <a:r>
              <a:rPr lang="en-US" dirty="0" smtClean="0"/>
              <a:t>Ok, what else can we optimize for in re-making an image?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0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ats face&#10;&#10;Description generated with very high confidence">
            <a:extLst>
              <a:ext uri="{FF2B5EF4-FFF2-40B4-BE49-F238E27FC236}">
                <a16:creationId xmlns="" xmlns:a16="http://schemas.microsoft.com/office/drawing/2014/main" id="{7A201D58-908A-4584-B464-F2DCADC9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09" y="0"/>
            <a:ext cx="758838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6D212CA-366E-4E3F-9D71-E3A074D2DE60}"/>
              </a:ext>
            </a:extLst>
          </p:cNvPr>
          <p:cNvSpPr/>
          <p:nvPr/>
        </p:nvSpPr>
        <p:spPr>
          <a:xfrm>
            <a:off x="0" y="6557356"/>
            <a:ext cx="608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4"/>
              </a:rPr>
              <a:t>Francois </a:t>
            </a:r>
            <a:r>
              <a:rPr lang="en-US" sz="1400" u="sng" dirty="0" err="1">
                <a:hlinkClick r:id="rId4"/>
              </a:rPr>
              <a:t>Chollet</a:t>
            </a:r>
            <a:r>
              <a:rPr lang="en-US" sz="1400" dirty="0"/>
              <a:t> </a:t>
            </a:r>
            <a:r>
              <a:rPr lang="en-US" sz="1400" i="1" dirty="0"/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https://blog.keras.io/the-limitations-of-deep-learning.html</a:t>
            </a:r>
          </a:p>
        </p:txBody>
      </p:sp>
    </p:spTree>
    <p:extLst>
      <p:ext uri="{BB962C8B-B14F-4D97-AF65-F5344CB8AC3E}">
        <p14:creationId xmlns:p14="http://schemas.microsoft.com/office/powerpoint/2010/main" val="94965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628650" y="208607"/>
            <a:ext cx="7886700" cy="1325563"/>
          </a:xfrm>
          <a:prstGeom prst="rect">
            <a:avLst/>
          </a:prstGeom>
        </p:spPr>
        <p:txBody>
          <a:bodyPr lIns="0" tIns="0" rIns="0" bIns="0"/>
          <a:lstStyle>
            <a:lvl1pPr>
              <a:defRPr sz="3600">
                <a:solidFill>
                  <a:srgbClr val="1F4E7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1F4E79"/>
                </a:solidFill>
              </a:rPr>
              <a:t>Generating Adversarial Examples</a:t>
            </a:r>
          </a:p>
        </p:txBody>
      </p:sp>
      <p:pic>
        <p:nvPicPr>
          <p:cNvPr id="80" name="Screen Shot 2015-09-21 at 6.54.06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190" y="1707648"/>
            <a:ext cx="7886701" cy="4416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126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897</Words>
  <Application>Microsoft Macintosh PowerPoint</Application>
  <PresentationFormat>On-screen Show (4:3)</PresentationFormat>
  <Paragraphs>122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Times New Roman</vt:lpstr>
      <vt:lpstr>Arial</vt:lpstr>
      <vt:lpstr>1_Office Theme</vt:lpstr>
      <vt:lpstr>Interesting CNN properties  (more visualizing and fooling deep networks)  …slides and slide ideas from Marc'Aurelio Ranzato and Michael Nielson. </vt:lpstr>
      <vt:lpstr>Occlusion experiments</vt:lpstr>
      <vt:lpstr>Occlusion experiments</vt:lpstr>
      <vt:lpstr>What input to a neuron maximizes a class score?</vt:lpstr>
      <vt:lpstr>What image maximizes a class score?</vt:lpstr>
      <vt:lpstr>What image maximizes a class score?</vt:lpstr>
      <vt:lpstr>Ok, what else can we optimize for in re-making an image? </vt:lpstr>
      <vt:lpstr>PowerPoint Presentation</vt:lpstr>
      <vt:lpstr>Generating Adversarial Examples</vt:lpstr>
      <vt:lpstr>Breaking CNNs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Reconstructing images</vt:lpstr>
      <vt:lpstr>Reconstructing images</vt:lpstr>
      <vt:lpstr>Reconstructing images</vt:lpstr>
      <vt:lpstr>Reconstructing images</vt:lpstr>
      <vt:lpstr>DeepDream</vt:lpstr>
      <vt:lpstr>DeepDream</vt:lpstr>
      <vt:lpstr>DeepDream</vt:lpstr>
      <vt:lpstr>Style transfer</vt:lpstr>
      <vt:lpstr>Neural Style</vt:lpstr>
      <vt:lpstr>Neural Style</vt:lpstr>
      <vt:lpstr>Neural Style</vt:lpstr>
      <vt:lpstr>Neural Style</vt:lpstr>
      <vt:lpstr>Neural Style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Tompkin</dc:creator>
  <cp:lastModifiedBy>Pless, Robert Bryan</cp:lastModifiedBy>
  <cp:revision>34</cp:revision>
  <dcterms:created xsi:type="dcterms:W3CDTF">2017-04-20T21:30:48Z</dcterms:created>
  <dcterms:modified xsi:type="dcterms:W3CDTF">2018-04-24T06:49:15Z</dcterms:modified>
</cp:coreProperties>
</file>